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sldIdLst>
    <p:sldId id="278" r:id="rId5"/>
    <p:sldId id="279" r:id="rId6"/>
    <p:sldId id="280" r:id="rId7"/>
    <p:sldId id="281" r:id="rId8"/>
    <p:sldId id="282" r:id="rId9"/>
    <p:sldId id="283" r:id="rId10"/>
    <p:sldId id="284" r:id="rId11"/>
    <p:sldId id="287" r:id="rId12"/>
    <p:sldId id="285" r:id="rId13"/>
    <p:sldId id="28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19" autoAdjust="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5/2/2022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5/2/2022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7.pn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6.jpe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2.m4a"/><Relationship Id="rId7" Type="http://schemas.openxmlformats.org/officeDocument/2006/relationships/image" Target="../media/image8.jpeg"/><Relationship Id="rId2" Type="http://schemas.microsoft.com/office/2007/relationships/media" Target="../media/media2.m4a"/><Relationship Id="rId1" Type="http://schemas.openxmlformats.org/officeDocument/2006/relationships/themeOverride" Target="../theme/themeOverride2.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hyperlink" Target="https://www.kaggle.com/datasets/rinichristy/2022-fuel-consumption-ratings"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564462"/>
          </a:xfrm>
        </p:spPr>
        <p:txBody>
          <a:bodyPr>
            <a:normAutofit/>
          </a:bodyPr>
          <a:lstStyle/>
          <a:p>
            <a:pPr algn="l"/>
            <a:r>
              <a:rPr lang="en-US" dirty="0"/>
              <a:t>By Tanner Gorman</a:t>
            </a:r>
            <a:endParaRPr lang="en-US" sz="2300" dirty="0"/>
          </a:p>
        </p:txBody>
      </p:sp>
      <p:sp>
        <p:nvSpPr>
          <p:cNvPr id="6" name="Title 1">
            <a:extLst>
              <a:ext uri="{FF2B5EF4-FFF2-40B4-BE49-F238E27FC236}">
                <a16:creationId xmlns:a16="http://schemas.microsoft.com/office/drawing/2014/main" id="{87BE15ED-138D-D26B-3ED6-97253520DA01}"/>
              </a:ext>
            </a:extLst>
          </p:cNvPr>
          <p:cNvSpPr txBox="1">
            <a:spLocks/>
          </p:cNvSpPr>
          <p:nvPr/>
        </p:nvSpPr>
        <p:spPr>
          <a:xfrm>
            <a:off x="7097307" y="2562156"/>
            <a:ext cx="3485073" cy="1119507"/>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dirty="0"/>
              <a:t>Fuel Consumption Modeling</a:t>
            </a:r>
          </a:p>
          <a:p>
            <a:pPr algn="l"/>
            <a:br>
              <a:rPr lang="en-US" sz="3200" dirty="0"/>
            </a:br>
            <a:r>
              <a:rPr lang="en-US" sz="3200" dirty="0"/>
              <a:t> Project 2 Part 3</a:t>
            </a:r>
          </a:p>
        </p:txBody>
      </p:sp>
      <p:pic>
        <p:nvPicPr>
          <p:cNvPr id="4" name="Slide 1">
            <a:hlinkClick r:id="" action="ppaction://media"/>
            <a:extLst>
              <a:ext uri="{FF2B5EF4-FFF2-40B4-BE49-F238E27FC236}">
                <a16:creationId xmlns:a16="http://schemas.microsoft.com/office/drawing/2014/main" id="{C2DA5B78-DC4C-462A-A748-AE2AB7FA401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309607" y="4728687"/>
            <a:ext cx="609600" cy="609600"/>
          </a:xfrm>
          <a:prstGeom prst="rect">
            <a:avLst/>
          </a:prstGeom>
        </p:spPr>
      </p:pic>
    </p:spTree>
    <p:extLst>
      <p:ext uri="{BB962C8B-B14F-4D97-AF65-F5344CB8AC3E}">
        <p14:creationId xmlns:p14="http://schemas.microsoft.com/office/powerpoint/2010/main" val="41678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59707-2342-1053-537E-206D0A4F1A39}"/>
              </a:ext>
            </a:extLst>
          </p:cNvPr>
          <p:cNvSpPr>
            <a:spLocks noGrp="1"/>
          </p:cNvSpPr>
          <p:nvPr>
            <p:ph type="title"/>
          </p:nvPr>
        </p:nvSpPr>
        <p:spPr/>
        <p:txBody>
          <a:bodyPr>
            <a:normAutofit/>
          </a:bodyPr>
          <a:lstStyle/>
          <a:p>
            <a:r>
              <a:rPr lang="en-US" sz="4800" dirty="0"/>
              <a:t>Unique Challenges</a:t>
            </a:r>
            <a:endParaRPr lang="en-US" dirty="0"/>
          </a:p>
        </p:txBody>
      </p:sp>
      <p:sp>
        <p:nvSpPr>
          <p:cNvPr id="3" name="Content Placeholder 2">
            <a:extLst>
              <a:ext uri="{FF2B5EF4-FFF2-40B4-BE49-F238E27FC236}">
                <a16:creationId xmlns:a16="http://schemas.microsoft.com/office/drawing/2014/main" id="{49806ECD-359B-C991-9F6F-F4DCFB560F8B}"/>
              </a:ext>
            </a:extLst>
          </p:cNvPr>
          <p:cNvSpPr>
            <a:spLocks noGrp="1"/>
          </p:cNvSpPr>
          <p:nvPr>
            <p:ph idx="1"/>
          </p:nvPr>
        </p:nvSpPr>
        <p:spPr/>
        <p:txBody>
          <a:bodyPr>
            <a:normAutofit fontScale="92500"/>
          </a:bodyPr>
          <a:lstStyle/>
          <a:p>
            <a:r>
              <a:rPr lang="en-US" dirty="0"/>
              <a:t>Conversions for the l/100km and Imperial MPG to US MPG were exceptionally difficult as 2 conversions had to take place. </a:t>
            </a:r>
          </a:p>
          <a:p>
            <a:r>
              <a:rPr lang="en-US" dirty="0"/>
              <a:t>For l/100km all values had to be multiplied by 2.352145</a:t>
            </a:r>
          </a:p>
          <a:p>
            <a:r>
              <a:rPr lang="en-US" dirty="0"/>
              <a:t>For the Imperial to US conversion the values in that column needed to be divided by 1.02 </a:t>
            </a:r>
          </a:p>
          <a:p>
            <a:r>
              <a:rPr lang="en-US" dirty="0"/>
              <a:t>To tackle this issue, I had to reach out for the most appropriate way to deal with these conversions. This involved reaching out to SME and getting assistance with coding as well as confirming that keeping the features rather than dropping this data would be advantageous to future modeling.</a:t>
            </a:r>
          </a:p>
          <a:p>
            <a:endParaRPr lang="en-US" dirty="0"/>
          </a:p>
        </p:txBody>
      </p:sp>
      <p:pic>
        <p:nvPicPr>
          <p:cNvPr id="4" name="Slide 10">
            <a:hlinkClick r:id="" action="ppaction://media"/>
            <a:extLst>
              <a:ext uri="{FF2B5EF4-FFF2-40B4-BE49-F238E27FC236}">
                <a16:creationId xmlns:a16="http://schemas.microsoft.com/office/drawing/2014/main" id="{662D1BC4-240A-4704-863E-C06AF720B82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26566" y="5859011"/>
            <a:ext cx="609600" cy="609600"/>
          </a:xfrm>
          <a:prstGeom prst="rect">
            <a:avLst/>
          </a:prstGeom>
        </p:spPr>
      </p:pic>
    </p:spTree>
    <p:extLst>
      <p:ext uri="{BB962C8B-B14F-4D97-AF65-F5344CB8AC3E}">
        <p14:creationId xmlns:p14="http://schemas.microsoft.com/office/powerpoint/2010/main" val="128805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2484139" cy="593558"/>
          </a:xfrm>
        </p:spPr>
        <p:txBody>
          <a:bodyPr anchor="b">
            <a:normAutofit fontScale="90000"/>
          </a:bodyPr>
          <a:lstStyle/>
          <a:p>
            <a:pPr algn="l"/>
            <a:r>
              <a:rPr lang="en-US" sz="4000" dirty="0"/>
              <a:t>Objectives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50"/>
            <a:ext cx="4403596" cy="2628998"/>
          </a:xfrm>
        </p:spPr>
        <p:txBody>
          <a:bodyPr anchor="t">
            <a:normAutofit/>
          </a:bodyPr>
          <a:lstStyle/>
          <a:p>
            <a:pPr marL="36900" lvl="0" indent="0">
              <a:buNone/>
            </a:pPr>
            <a:r>
              <a:rPr lang="en-US" sz="2400" dirty="0"/>
              <a:t>- Intro and Background of the Data</a:t>
            </a:r>
          </a:p>
          <a:p>
            <a:pPr marL="36900" lvl="0" indent="0">
              <a:buNone/>
            </a:pPr>
            <a:r>
              <a:rPr lang="en-US" sz="2400" dirty="0"/>
              <a:t>-The Cleaning Steps</a:t>
            </a:r>
          </a:p>
          <a:p>
            <a:pPr marL="36900" lvl="0" indent="0">
              <a:buNone/>
            </a:pPr>
            <a:r>
              <a:rPr lang="en-US" sz="2400" dirty="0"/>
              <a:t>-Exploratory Visuals </a:t>
            </a:r>
          </a:p>
          <a:p>
            <a:pPr marL="36900" lvl="0" indent="0">
              <a:buNone/>
            </a:pPr>
            <a:r>
              <a:rPr lang="en-US" sz="2400" dirty="0"/>
              <a:t>- Unique Challenges</a:t>
            </a:r>
          </a:p>
          <a:p>
            <a:endParaRPr lang="en-US" sz="2400" dirty="0"/>
          </a:p>
        </p:txBody>
      </p:sp>
      <p:pic>
        <p:nvPicPr>
          <p:cNvPr id="4" name="Slide 2">
            <a:hlinkClick r:id="" action="ppaction://media"/>
            <a:extLst>
              <a:ext uri="{FF2B5EF4-FFF2-40B4-BE49-F238E27FC236}">
                <a16:creationId xmlns:a16="http://schemas.microsoft.com/office/drawing/2014/main" id="{9FBBAD12-68CC-4DCF-9C37-47DCC94A749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6595693" y="4585940"/>
            <a:ext cx="609600" cy="609600"/>
          </a:xfrm>
          <a:prstGeom prst="rect">
            <a:avLst/>
          </a:prstGeom>
        </p:spPr>
      </p:pic>
    </p:spTree>
    <p:extLst>
      <p:ext uri="{BB962C8B-B14F-4D97-AF65-F5344CB8AC3E}">
        <p14:creationId xmlns:p14="http://schemas.microsoft.com/office/powerpoint/2010/main" val="322023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6A085-78F2-ED1D-5962-47128817B62A}"/>
              </a:ext>
            </a:extLst>
          </p:cNvPr>
          <p:cNvSpPr>
            <a:spLocks noGrp="1"/>
          </p:cNvSpPr>
          <p:nvPr>
            <p:ph type="title"/>
          </p:nvPr>
        </p:nvSpPr>
        <p:spPr/>
        <p:txBody>
          <a:bodyPr/>
          <a:lstStyle/>
          <a:p>
            <a:r>
              <a:rPr lang="en-US" dirty="0"/>
              <a:t>Into and Background Of The Data</a:t>
            </a:r>
          </a:p>
        </p:txBody>
      </p:sp>
      <p:sp>
        <p:nvSpPr>
          <p:cNvPr id="3" name="Content Placeholder 2">
            <a:extLst>
              <a:ext uri="{FF2B5EF4-FFF2-40B4-BE49-F238E27FC236}">
                <a16:creationId xmlns:a16="http://schemas.microsoft.com/office/drawing/2014/main" id="{120CA72D-2B98-4E77-F176-3332FE5D74C9}"/>
              </a:ext>
            </a:extLst>
          </p:cNvPr>
          <p:cNvSpPr>
            <a:spLocks noGrp="1"/>
          </p:cNvSpPr>
          <p:nvPr>
            <p:ph idx="1"/>
          </p:nvPr>
        </p:nvSpPr>
        <p:spPr/>
        <p:txBody>
          <a:bodyPr>
            <a:normAutofit/>
          </a:bodyPr>
          <a:lstStyle/>
          <a:p>
            <a:r>
              <a:rPr lang="en-US" sz="2000" dirty="0"/>
              <a:t>Data Initially obtained from: </a:t>
            </a:r>
            <a:r>
              <a:rPr lang="en-US" sz="2000" b="0" i="0" dirty="0">
                <a:solidFill>
                  <a:srgbClr val="212121"/>
                </a:solidFill>
                <a:effectLst/>
                <a:latin typeface="Roboto" panose="02000000000000000000" pitchFamily="2" charset="0"/>
              </a:rPr>
              <a:t> </a:t>
            </a:r>
            <a:r>
              <a:rPr lang="en-US" sz="2000" b="0" i="0" dirty="0">
                <a:effectLst/>
                <a:latin typeface="Roboto" panose="02000000000000000000" pitchFamily="2" charset="0"/>
                <a:hlinkClick r:id="rId4"/>
              </a:rPr>
              <a:t>https://www.kaggle.com/datasets/rinichristy/2022-fuel-consumption-ratings</a:t>
            </a:r>
            <a:endParaRPr lang="en-US" sz="2000" b="0" i="0" dirty="0">
              <a:effectLst/>
              <a:latin typeface="Roboto" panose="02000000000000000000" pitchFamily="2" charset="0"/>
            </a:endParaRPr>
          </a:p>
          <a:p>
            <a:r>
              <a:rPr lang="en-US" sz="2000" dirty="0">
                <a:effectLst/>
                <a:latin typeface="Roboto" panose="02000000000000000000" pitchFamily="2" charset="0"/>
              </a:rPr>
              <a:t>Data provided goes over cars manufactured in Canada in 2022, and their fuel consumption. </a:t>
            </a:r>
          </a:p>
          <a:p>
            <a:pPr lvl="1"/>
            <a:r>
              <a:rPr lang="en-US" sz="1800" dirty="0">
                <a:effectLst/>
                <a:latin typeface="Roboto" panose="02000000000000000000" pitchFamily="2" charset="0"/>
              </a:rPr>
              <a:t>Features such as Engine size as well as Smog and CO2 are all provided as well as city and highway fuel consumption.</a:t>
            </a:r>
          </a:p>
          <a:p>
            <a:r>
              <a:rPr lang="en-US" sz="2000" dirty="0"/>
              <a:t>Data is suited for predictive modeling on a target of Combined Miles Per Gallon. </a:t>
            </a:r>
          </a:p>
          <a:p>
            <a:pPr lvl="1"/>
            <a:r>
              <a:rPr lang="en-US" sz="1800" dirty="0"/>
              <a:t>Goal: to be able to predict MPG of a vehicle based upon specific features. </a:t>
            </a:r>
          </a:p>
          <a:p>
            <a:pPr lvl="2"/>
            <a:r>
              <a:rPr lang="en-US" sz="1500" dirty="0"/>
              <a:t>Example: If engine size this and made by this manufacturer ‘x’ would be the predicted MPG  </a:t>
            </a:r>
          </a:p>
        </p:txBody>
      </p:sp>
      <p:pic>
        <p:nvPicPr>
          <p:cNvPr id="4" name="Slide 2">
            <a:hlinkClick r:id="" action="ppaction://media"/>
            <a:extLst>
              <a:ext uri="{FF2B5EF4-FFF2-40B4-BE49-F238E27FC236}">
                <a16:creationId xmlns:a16="http://schemas.microsoft.com/office/drawing/2014/main" id="{9A639BFC-148C-4A5F-B726-B02542E943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2246" y="6060347"/>
            <a:ext cx="609600" cy="609600"/>
          </a:xfrm>
          <a:prstGeom prst="rect">
            <a:avLst/>
          </a:prstGeom>
        </p:spPr>
      </p:pic>
    </p:spTree>
    <p:extLst>
      <p:ext uri="{BB962C8B-B14F-4D97-AF65-F5344CB8AC3E}">
        <p14:creationId xmlns:p14="http://schemas.microsoft.com/office/powerpoint/2010/main" val="81987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4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461F0-B40C-F34C-85F0-A66C98B558AA}"/>
              </a:ext>
            </a:extLst>
          </p:cNvPr>
          <p:cNvSpPr>
            <a:spLocks noGrp="1"/>
          </p:cNvSpPr>
          <p:nvPr>
            <p:ph type="title"/>
          </p:nvPr>
        </p:nvSpPr>
        <p:spPr/>
        <p:txBody>
          <a:bodyPr>
            <a:normAutofit/>
          </a:bodyPr>
          <a:lstStyle/>
          <a:p>
            <a:r>
              <a:rPr lang="en-US" sz="4800" dirty="0"/>
              <a:t>The Cleaning Steps</a:t>
            </a:r>
            <a:br>
              <a:rPr lang="en-US" sz="4800" dirty="0"/>
            </a:br>
            <a:r>
              <a:rPr lang="en-US" sz="3600" dirty="0"/>
              <a:t>Part 1</a:t>
            </a:r>
            <a:endParaRPr lang="en-US" dirty="0"/>
          </a:p>
        </p:txBody>
      </p:sp>
      <p:sp>
        <p:nvSpPr>
          <p:cNvPr id="3" name="Content Placeholder 2">
            <a:extLst>
              <a:ext uri="{FF2B5EF4-FFF2-40B4-BE49-F238E27FC236}">
                <a16:creationId xmlns:a16="http://schemas.microsoft.com/office/drawing/2014/main" id="{96C482A3-1F88-D0C2-FBE8-4554F724DCCE}"/>
              </a:ext>
            </a:extLst>
          </p:cNvPr>
          <p:cNvSpPr>
            <a:spLocks noGrp="1"/>
          </p:cNvSpPr>
          <p:nvPr>
            <p:ph idx="1"/>
          </p:nvPr>
        </p:nvSpPr>
        <p:spPr>
          <a:xfrm>
            <a:off x="913795" y="2076450"/>
            <a:ext cx="10353762" cy="4486776"/>
          </a:xfrm>
        </p:spPr>
        <p:txBody>
          <a:bodyPr>
            <a:normAutofit/>
          </a:bodyPr>
          <a:lstStyle/>
          <a:p>
            <a:r>
              <a:rPr lang="en-US" sz="1600" dirty="0"/>
              <a:t>When cleaning data we have a standard look across all data sets together we will walk through these steps to Identify the process taken in forming the data when creating our predictive model!</a:t>
            </a:r>
          </a:p>
          <a:p>
            <a:pPr lvl="1"/>
            <a:r>
              <a:rPr lang="en-US" sz="1600" dirty="0"/>
              <a:t>Step1: Look at the shape of the data</a:t>
            </a:r>
          </a:p>
          <a:p>
            <a:pPr lvl="2"/>
            <a:r>
              <a:rPr lang="en-US" sz="1600" dirty="0"/>
              <a:t>Here we look at how many how many columns and how many rows the data set has. </a:t>
            </a:r>
          </a:p>
          <a:p>
            <a:pPr lvl="3"/>
            <a:r>
              <a:rPr lang="en-US" dirty="0"/>
              <a:t>For our data we have 946 Rows and 15 Columns</a:t>
            </a:r>
          </a:p>
          <a:p>
            <a:pPr lvl="3"/>
            <a:r>
              <a:rPr lang="en-US" dirty="0"/>
              <a:t>This is important to know as we go further in our data cleaning process (we will use this information later)</a:t>
            </a:r>
          </a:p>
          <a:p>
            <a:pPr lvl="1"/>
            <a:r>
              <a:rPr lang="en-US" sz="1600" dirty="0"/>
              <a:t>Step 2: Look at the Columns (Features).</a:t>
            </a:r>
          </a:p>
          <a:p>
            <a:pPr lvl="2"/>
            <a:r>
              <a:rPr lang="en-US" sz="1600" dirty="0"/>
              <a:t>Here we take an initial look at the columns and look to see if there is anything we need to change or delete to better represent the data and give our model and presentation a better chance to be accurate and effective in interpretation.</a:t>
            </a:r>
          </a:p>
          <a:p>
            <a:pPr lvl="2"/>
            <a:r>
              <a:rPr lang="en-US" sz="1600" dirty="0"/>
              <a:t>Column Drop 1: Column ‘Year’ is a bit redundant as data is for cars produced in the year 2022 all data in this column should be presented as 2022.</a:t>
            </a:r>
          </a:p>
          <a:p>
            <a:pPr lvl="3"/>
            <a:r>
              <a:rPr lang="en-US" dirty="0"/>
              <a:t>After verifying this is correct in the data, I have made the decision to drop this column.</a:t>
            </a:r>
          </a:p>
        </p:txBody>
      </p:sp>
      <p:pic>
        <p:nvPicPr>
          <p:cNvPr id="4" name="Recorded Sound">
            <a:hlinkClick r:id="" action="ppaction://media"/>
            <a:extLst>
              <a:ext uri="{FF2B5EF4-FFF2-40B4-BE49-F238E27FC236}">
                <a16:creationId xmlns:a16="http://schemas.microsoft.com/office/drawing/2014/main" id="{DCB349AB-4FD7-4658-AD7F-5CE35D56D6B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2188" y="6144237"/>
            <a:ext cx="609600" cy="609600"/>
          </a:xfrm>
          <a:prstGeom prst="rect">
            <a:avLst/>
          </a:prstGeom>
        </p:spPr>
      </p:pic>
    </p:spTree>
    <p:extLst>
      <p:ext uri="{BB962C8B-B14F-4D97-AF65-F5344CB8AC3E}">
        <p14:creationId xmlns:p14="http://schemas.microsoft.com/office/powerpoint/2010/main" val="167374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4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1A1DD-A707-B0F3-3C24-9BAA0C8097F7}"/>
              </a:ext>
            </a:extLst>
          </p:cNvPr>
          <p:cNvSpPr>
            <a:spLocks noGrp="1"/>
          </p:cNvSpPr>
          <p:nvPr>
            <p:ph type="title"/>
          </p:nvPr>
        </p:nvSpPr>
        <p:spPr/>
        <p:txBody>
          <a:bodyPr/>
          <a:lstStyle/>
          <a:p>
            <a:r>
              <a:rPr lang="en-US" sz="4400" dirty="0"/>
              <a:t>The Cleaning Steps</a:t>
            </a:r>
            <a:br>
              <a:rPr lang="en-US" sz="4400" dirty="0"/>
            </a:br>
            <a:r>
              <a:rPr lang="en-US" sz="3200" dirty="0"/>
              <a:t>Part 2</a:t>
            </a:r>
            <a:endParaRPr lang="en-US" dirty="0"/>
          </a:p>
        </p:txBody>
      </p:sp>
      <p:sp>
        <p:nvSpPr>
          <p:cNvPr id="3" name="Content Placeholder 2">
            <a:extLst>
              <a:ext uri="{FF2B5EF4-FFF2-40B4-BE49-F238E27FC236}">
                <a16:creationId xmlns:a16="http://schemas.microsoft.com/office/drawing/2014/main" id="{11E4FCDC-B13B-8C5E-E4A8-F11F3A0A8D68}"/>
              </a:ext>
            </a:extLst>
          </p:cNvPr>
          <p:cNvSpPr>
            <a:spLocks noGrp="1"/>
          </p:cNvSpPr>
          <p:nvPr>
            <p:ph idx="1"/>
          </p:nvPr>
        </p:nvSpPr>
        <p:spPr>
          <a:xfrm>
            <a:off x="913795" y="2076450"/>
            <a:ext cx="10353762" cy="4679282"/>
          </a:xfrm>
        </p:spPr>
        <p:txBody>
          <a:bodyPr>
            <a:normAutofit/>
          </a:bodyPr>
          <a:lstStyle/>
          <a:p>
            <a:r>
              <a:rPr lang="en-US" sz="2400" dirty="0"/>
              <a:t>Step 2: Look at the Columns (Cont.).</a:t>
            </a:r>
          </a:p>
          <a:p>
            <a:pPr lvl="1"/>
            <a:r>
              <a:rPr lang="en-US" sz="1800" dirty="0"/>
              <a:t>Column Drop 2: Column ‘Fuel Consumption Combined’ This is a redundant column as well and is served better in a later column in US fuel consumption combined..</a:t>
            </a:r>
          </a:p>
          <a:p>
            <a:pPr lvl="1"/>
            <a:r>
              <a:rPr lang="en-US" sz="1800" dirty="0"/>
              <a:t>Column Drop 3: Column ‘Model’ This column is too unique to provide adequate modeling as each model typing is unique correlation would be 1:1 and not assist in prediction.</a:t>
            </a:r>
          </a:p>
          <a:p>
            <a:pPr lvl="1"/>
            <a:r>
              <a:rPr lang="en-US" sz="1800" dirty="0"/>
              <a:t>Here we can also identify perhaps some terminology or metrics errors. </a:t>
            </a:r>
          </a:p>
          <a:p>
            <a:pPr lvl="2"/>
            <a:r>
              <a:rPr lang="en-US" dirty="0"/>
              <a:t>In my data set the data for MPG is in the L/100km  as well as Imperial MPG as this presentation is in the US these metrics would be more effectively understood. </a:t>
            </a:r>
          </a:p>
          <a:p>
            <a:pPr lvl="2"/>
            <a:r>
              <a:rPr lang="en-US" dirty="0"/>
              <a:t>If I converted the data, as well as the column names to be more easily understood for my target audience.</a:t>
            </a:r>
          </a:p>
          <a:p>
            <a:pPr lvl="2"/>
            <a:r>
              <a:rPr lang="en-US" dirty="0"/>
              <a:t>Column Name Change: City &amp; Hwy L/100km to U.S. City MPG and U.S. Hwy MPG.</a:t>
            </a:r>
          </a:p>
          <a:p>
            <a:pPr lvl="2"/>
            <a:endParaRPr lang="en-US" dirty="0"/>
          </a:p>
          <a:p>
            <a:pPr lvl="2"/>
            <a:endParaRPr lang="en-US" dirty="0"/>
          </a:p>
          <a:p>
            <a:pPr lvl="2"/>
            <a:endParaRPr lang="en-US" dirty="0"/>
          </a:p>
        </p:txBody>
      </p:sp>
      <p:pic>
        <p:nvPicPr>
          <p:cNvPr id="4" name="Recorded Sound">
            <a:hlinkClick r:id="" action="ppaction://media"/>
            <a:extLst>
              <a:ext uri="{FF2B5EF4-FFF2-40B4-BE49-F238E27FC236}">
                <a16:creationId xmlns:a16="http://schemas.microsoft.com/office/drawing/2014/main" id="{FE30629C-3E41-4FA1-AC00-7F2B4793C5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9300" y="6085514"/>
            <a:ext cx="609600" cy="609600"/>
          </a:xfrm>
          <a:prstGeom prst="rect">
            <a:avLst/>
          </a:prstGeom>
        </p:spPr>
      </p:pic>
    </p:spTree>
    <p:extLst>
      <p:ext uri="{BB962C8B-B14F-4D97-AF65-F5344CB8AC3E}">
        <p14:creationId xmlns:p14="http://schemas.microsoft.com/office/powerpoint/2010/main" val="271918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9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2D44-987C-B6F4-8D3D-2FC753835221}"/>
              </a:ext>
            </a:extLst>
          </p:cNvPr>
          <p:cNvSpPr>
            <a:spLocks noGrp="1"/>
          </p:cNvSpPr>
          <p:nvPr>
            <p:ph type="title"/>
          </p:nvPr>
        </p:nvSpPr>
        <p:spPr/>
        <p:txBody>
          <a:bodyPr/>
          <a:lstStyle/>
          <a:p>
            <a:r>
              <a:rPr lang="en-US" sz="4800" dirty="0"/>
              <a:t>The Cleaning Steps</a:t>
            </a:r>
            <a:br>
              <a:rPr lang="en-US" sz="4800" dirty="0"/>
            </a:br>
            <a:r>
              <a:rPr lang="en-US" sz="3600" dirty="0"/>
              <a:t>Part 3</a:t>
            </a:r>
            <a:endParaRPr lang="en-US" dirty="0"/>
          </a:p>
        </p:txBody>
      </p:sp>
      <p:sp>
        <p:nvSpPr>
          <p:cNvPr id="3" name="Content Placeholder 2">
            <a:extLst>
              <a:ext uri="{FF2B5EF4-FFF2-40B4-BE49-F238E27FC236}">
                <a16:creationId xmlns:a16="http://schemas.microsoft.com/office/drawing/2014/main" id="{4AA12977-5D3D-7F1E-A881-888AC9D6AE12}"/>
              </a:ext>
            </a:extLst>
          </p:cNvPr>
          <p:cNvSpPr>
            <a:spLocks noGrp="1"/>
          </p:cNvSpPr>
          <p:nvPr>
            <p:ph idx="1"/>
          </p:nvPr>
        </p:nvSpPr>
        <p:spPr/>
        <p:txBody>
          <a:bodyPr/>
          <a:lstStyle/>
          <a:p>
            <a:r>
              <a:rPr lang="en-US" sz="2400" dirty="0"/>
              <a:t>Step 3: Check For Missing Values.</a:t>
            </a:r>
          </a:p>
          <a:p>
            <a:pPr lvl="1"/>
            <a:r>
              <a:rPr lang="en-US" sz="1800" dirty="0"/>
              <a:t>Sometimes data given may have missing or Nan values, our data set does not have this, but it is important to understand how we address these issues. </a:t>
            </a:r>
          </a:p>
          <a:p>
            <a:pPr lvl="2"/>
            <a:r>
              <a:rPr lang="en-US" sz="1500" dirty="0"/>
              <a:t>If Missing or nan data is relatively small number of cases, we would simply delete or drop those rows.  </a:t>
            </a:r>
          </a:p>
          <a:p>
            <a:pPr lvl="2"/>
            <a:r>
              <a:rPr lang="en-US" sz="1500" dirty="0"/>
              <a:t>If Missing is large enough as to impact overall data represented, we could </a:t>
            </a:r>
            <a:r>
              <a:rPr lang="en-US" sz="1500" dirty="0" err="1"/>
              <a:t>imput</a:t>
            </a:r>
            <a:r>
              <a:rPr lang="en-US" sz="1500" dirty="0"/>
              <a:t> all columns with the mean value or most frequently occurring value.</a:t>
            </a:r>
          </a:p>
          <a:p>
            <a:pPr lvl="2"/>
            <a:r>
              <a:rPr lang="en-US" sz="1500" dirty="0"/>
              <a:t>If neither of these two options seems relevant the option to return data to the provider and ask for clarification and resubmission of data for processing. </a:t>
            </a:r>
          </a:p>
          <a:p>
            <a:pPr lvl="2"/>
            <a:r>
              <a:rPr lang="en-US" sz="1500" dirty="0"/>
              <a:t>No Missing data is in our data set so none of the above steps were taken while processing/ cleaning. </a:t>
            </a:r>
          </a:p>
          <a:p>
            <a:endParaRPr lang="en-US" dirty="0"/>
          </a:p>
        </p:txBody>
      </p:sp>
      <p:pic>
        <p:nvPicPr>
          <p:cNvPr id="4" name="Recorded Sound">
            <a:hlinkClick r:id="" action="ppaction://media"/>
            <a:extLst>
              <a:ext uri="{FF2B5EF4-FFF2-40B4-BE49-F238E27FC236}">
                <a16:creationId xmlns:a16="http://schemas.microsoft.com/office/drawing/2014/main" id="{8C836766-BBD7-4F14-8137-07ED74B315C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60122" y="5867400"/>
            <a:ext cx="609600" cy="609600"/>
          </a:xfrm>
          <a:prstGeom prst="rect">
            <a:avLst/>
          </a:prstGeom>
        </p:spPr>
      </p:pic>
    </p:spTree>
    <p:extLst>
      <p:ext uri="{BB962C8B-B14F-4D97-AF65-F5344CB8AC3E}">
        <p14:creationId xmlns:p14="http://schemas.microsoft.com/office/powerpoint/2010/main" val="248449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1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D0224-A5CE-4A07-1B36-E15E1DC13D55}"/>
              </a:ext>
            </a:extLst>
          </p:cNvPr>
          <p:cNvSpPr>
            <a:spLocks noGrp="1"/>
          </p:cNvSpPr>
          <p:nvPr>
            <p:ph type="title"/>
          </p:nvPr>
        </p:nvSpPr>
        <p:spPr/>
        <p:txBody>
          <a:bodyPr/>
          <a:lstStyle/>
          <a:p>
            <a:r>
              <a:rPr lang="en-US" sz="4400" dirty="0"/>
              <a:t>The Cleaning Steps</a:t>
            </a:r>
            <a:br>
              <a:rPr lang="en-US" sz="4400" dirty="0"/>
            </a:br>
            <a:r>
              <a:rPr lang="en-US" sz="3200" dirty="0"/>
              <a:t>Part 4</a:t>
            </a:r>
            <a:endParaRPr lang="en-US" dirty="0"/>
          </a:p>
        </p:txBody>
      </p:sp>
      <p:sp>
        <p:nvSpPr>
          <p:cNvPr id="3" name="Content Placeholder 2">
            <a:extLst>
              <a:ext uri="{FF2B5EF4-FFF2-40B4-BE49-F238E27FC236}">
                <a16:creationId xmlns:a16="http://schemas.microsoft.com/office/drawing/2014/main" id="{AEDA08A4-9303-B33B-6D8C-E6BAFD4ADDC9}"/>
              </a:ext>
            </a:extLst>
          </p:cNvPr>
          <p:cNvSpPr>
            <a:spLocks noGrp="1"/>
          </p:cNvSpPr>
          <p:nvPr>
            <p:ph idx="1"/>
          </p:nvPr>
        </p:nvSpPr>
        <p:spPr>
          <a:xfrm>
            <a:off x="913795" y="2076450"/>
            <a:ext cx="10353762" cy="4504824"/>
          </a:xfrm>
        </p:spPr>
        <p:txBody>
          <a:bodyPr/>
          <a:lstStyle/>
          <a:p>
            <a:r>
              <a:rPr lang="en-US" dirty="0"/>
              <a:t>Step 4: Check for duplicates</a:t>
            </a:r>
          </a:p>
          <a:p>
            <a:pPr lvl="1"/>
            <a:r>
              <a:rPr lang="en-US" dirty="0"/>
              <a:t>Now when initially running through the data set no duplicate values were identified. </a:t>
            </a:r>
          </a:p>
          <a:p>
            <a:pPr lvl="2"/>
            <a:r>
              <a:rPr lang="en-US" dirty="0"/>
              <a:t>After column removal of the ‘Model’ there were 103 duplicates Identified. </a:t>
            </a:r>
          </a:p>
          <a:p>
            <a:pPr lvl="2"/>
            <a:r>
              <a:rPr lang="en-US" dirty="0"/>
              <a:t>Now knowing that initially they were not duplicates makes them valuable data points not just copies of previous points in the data set. </a:t>
            </a:r>
          </a:p>
          <a:p>
            <a:pPr lvl="2"/>
            <a:r>
              <a:rPr lang="en-US" dirty="0"/>
              <a:t>Removing these could potentially skew our data and predictive capabilities as they do represent actual data. </a:t>
            </a:r>
          </a:p>
          <a:p>
            <a:pPr lvl="2"/>
            <a:r>
              <a:rPr lang="en-US" dirty="0"/>
              <a:t>If however, this were not the case removing these data points would be advised as this would could perhaps skew our data set and potentially lead us to a less accurate model. </a:t>
            </a:r>
          </a:p>
          <a:p>
            <a:pPr lvl="2"/>
            <a:r>
              <a:rPr lang="en-US" dirty="0"/>
              <a:t>For this data set I am choosing to leave the duplicates identified. </a:t>
            </a:r>
          </a:p>
        </p:txBody>
      </p:sp>
      <p:pic>
        <p:nvPicPr>
          <p:cNvPr id="4" name="Recorded Sound">
            <a:hlinkClick r:id="" action="ppaction://media"/>
            <a:extLst>
              <a:ext uri="{FF2B5EF4-FFF2-40B4-BE49-F238E27FC236}">
                <a16:creationId xmlns:a16="http://schemas.microsoft.com/office/drawing/2014/main" id="{406711B2-CDA4-46EA-8F03-A6507D15BF8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05468" y="5943600"/>
            <a:ext cx="609600" cy="609600"/>
          </a:xfrm>
          <a:prstGeom prst="rect">
            <a:avLst/>
          </a:prstGeom>
        </p:spPr>
      </p:pic>
    </p:spTree>
    <p:extLst>
      <p:ext uri="{BB962C8B-B14F-4D97-AF65-F5344CB8AC3E}">
        <p14:creationId xmlns:p14="http://schemas.microsoft.com/office/powerpoint/2010/main" val="84554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4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47FA11-4162-2F52-034A-EEFB1DB9D78F}"/>
              </a:ext>
            </a:extLst>
          </p:cNvPr>
          <p:cNvSpPr>
            <a:spLocks noGrp="1"/>
          </p:cNvSpPr>
          <p:nvPr>
            <p:ph type="title"/>
          </p:nvPr>
        </p:nvSpPr>
        <p:spPr>
          <a:xfrm>
            <a:off x="913796" y="643465"/>
            <a:ext cx="3382638" cy="1370605"/>
          </a:xfrm>
        </p:spPr>
        <p:txBody>
          <a:bodyPr>
            <a:normAutofit/>
          </a:bodyPr>
          <a:lstStyle/>
          <a:p>
            <a:pPr algn="l"/>
            <a:r>
              <a:rPr lang="en-US" sz="3000"/>
              <a:t>Exploratory Visuals</a:t>
            </a:r>
          </a:p>
        </p:txBody>
      </p:sp>
      <p:pic>
        <p:nvPicPr>
          <p:cNvPr id="4" name="Picture 3">
            <a:extLst>
              <a:ext uri="{FF2B5EF4-FFF2-40B4-BE49-F238E27FC236}">
                <a16:creationId xmlns:a16="http://schemas.microsoft.com/office/drawing/2014/main" id="{D8D4FADD-3874-F885-5D33-86C81D0A9050}"/>
              </a:ext>
            </a:extLst>
          </p:cNvPr>
          <p:cNvPicPr>
            <a:picLocks noChangeAspect="1"/>
          </p:cNvPicPr>
          <p:nvPr/>
        </p:nvPicPr>
        <p:blipFill>
          <a:blip r:embed="rId5"/>
          <a:stretch>
            <a:fillRect/>
          </a:stretch>
        </p:blipFill>
        <p:spPr>
          <a:xfrm>
            <a:off x="609601" y="1648363"/>
            <a:ext cx="10197548" cy="2018343"/>
          </a:xfrm>
          <a:prstGeom prst="rect">
            <a:avLst/>
          </a:prstGeom>
        </p:spPr>
      </p:pic>
      <p:sp>
        <p:nvSpPr>
          <p:cNvPr id="10" name="Content Placeholder 8">
            <a:extLst>
              <a:ext uri="{FF2B5EF4-FFF2-40B4-BE49-F238E27FC236}">
                <a16:creationId xmlns:a16="http://schemas.microsoft.com/office/drawing/2014/main" id="{553458DE-4FCE-4631-993D-BCD44C46A5A0}"/>
              </a:ext>
            </a:extLst>
          </p:cNvPr>
          <p:cNvSpPr txBox="1">
            <a:spLocks/>
          </p:cNvSpPr>
          <p:nvPr/>
        </p:nvSpPr>
        <p:spPr>
          <a:xfrm>
            <a:off x="184483" y="4340355"/>
            <a:ext cx="11614397" cy="162730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1800" dirty="0"/>
              <a:t>Seaborn Bar Chart.</a:t>
            </a:r>
          </a:p>
          <a:p>
            <a:pPr lvl="1"/>
            <a:r>
              <a:rPr lang="en-US" sz="1600" dirty="0"/>
              <a:t>I had some extreme data points in my target upwards of 70 MPG was thinking of removing them but after reviewing this It was found that some electric vehicles are in the data set that made me rethink this and keep them in the data set.</a:t>
            </a:r>
          </a:p>
          <a:p>
            <a:pPr lvl="1"/>
            <a:r>
              <a:rPr lang="en-US" sz="1600" dirty="0"/>
              <a:t>E is represented here as a fuel that is electric that can explain the outlier's id combined mpg visual. </a:t>
            </a:r>
          </a:p>
          <a:p>
            <a:pPr lvl="1"/>
            <a:endParaRPr lang="en-US" sz="1600" dirty="0"/>
          </a:p>
        </p:txBody>
      </p:sp>
      <p:pic>
        <p:nvPicPr>
          <p:cNvPr id="3" name="Recorded Sound">
            <a:hlinkClick r:id="" action="ppaction://media"/>
            <a:extLst>
              <a:ext uri="{FF2B5EF4-FFF2-40B4-BE49-F238E27FC236}">
                <a16:creationId xmlns:a16="http://schemas.microsoft.com/office/drawing/2014/main" id="{3968867B-BC8A-4830-A7BF-1AE92D98C5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4483" y="5967663"/>
            <a:ext cx="609600" cy="609600"/>
          </a:xfrm>
          <a:prstGeom prst="rect">
            <a:avLst/>
          </a:prstGeom>
        </p:spPr>
      </p:pic>
    </p:spTree>
    <p:extLst>
      <p:ext uri="{BB962C8B-B14F-4D97-AF65-F5344CB8AC3E}">
        <p14:creationId xmlns:p14="http://schemas.microsoft.com/office/powerpoint/2010/main" val="56847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1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47FA11-4162-2F52-034A-EEFB1DB9D78F}"/>
              </a:ext>
            </a:extLst>
          </p:cNvPr>
          <p:cNvSpPr>
            <a:spLocks noGrp="1"/>
          </p:cNvSpPr>
          <p:nvPr>
            <p:ph type="title"/>
          </p:nvPr>
        </p:nvSpPr>
        <p:spPr>
          <a:xfrm>
            <a:off x="913796" y="643465"/>
            <a:ext cx="3382638" cy="1370605"/>
          </a:xfrm>
        </p:spPr>
        <p:txBody>
          <a:bodyPr>
            <a:normAutofit/>
          </a:bodyPr>
          <a:lstStyle/>
          <a:p>
            <a:pPr algn="l"/>
            <a:r>
              <a:rPr lang="en-US" sz="3000"/>
              <a:t>Exploratory Visuals</a:t>
            </a:r>
          </a:p>
        </p:txBody>
      </p:sp>
      <p:sp>
        <p:nvSpPr>
          <p:cNvPr id="9" name="Content Placeholder 8">
            <a:extLst>
              <a:ext uri="{FF2B5EF4-FFF2-40B4-BE49-F238E27FC236}">
                <a16:creationId xmlns:a16="http://schemas.microsoft.com/office/drawing/2014/main" id="{42AFC200-AC38-2321-7F1D-69F0186781D6}"/>
              </a:ext>
            </a:extLst>
          </p:cNvPr>
          <p:cNvSpPr>
            <a:spLocks noGrp="1"/>
          </p:cNvSpPr>
          <p:nvPr>
            <p:ph idx="1"/>
          </p:nvPr>
        </p:nvSpPr>
        <p:spPr>
          <a:xfrm>
            <a:off x="66261" y="2247153"/>
            <a:ext cx="4205619" cy="2288752"/>
          </a:xfrm>
        </p:spPr>
        <p:txBody>
          <a:bodyPr>
            <a:normAutofit/>
          </a:bodyPr>
          <a:lstStyle/>
          <a:p>
            <a:r>
              <a:rPr lang="en-US" sz="1800" dirty="0"/>
              <a:t>Multi-Variate Color Map.</a:t>
            </a:r>
          </a:p>
          <a:p>
            <a:pPr lvl="1"/>
            <a:r>
              <a:rPr lang="en-US" sz="1600" dirty="0"/>
              <a:t>This visual allowed me to view positive and negative correlation of all features left in the data set after cleaning steps were completed.</a:t>
            </a:r>
          </a:p>
          <a:p>
            <a:pPr lvl="1"/>
            <a:r>
              <a:rPr lang="en-US" sz="1600" dirty="0"/>
              <a:t>This will help determine features to use in predictive model.</a:t>
            </a:r>
          </a:p>
          <a:p>
            <a:pPr lvl="1"/>
            <a:endParaRPr lang="en-US" sz="1600" dirty="0"/>
          </a:p>
        </p:txBody>
      </p:sp>
      <p:pic>
        <p:nvPicPr>
          <p:cNvPr id="5" name="Content Placeholder 4">
            <a:extLst>
              <a:ext uri="{FF2B5EF4-FFF2-40B4-BE49-F238E27FC236}">
                <a16:creationId xmlns:a16="http://schemas.microsoft.com/office/drawing/2014/main" id="{3FA62CC1-3A8E-8F3E-4C3E-83546BB9594E}"/>
              </a:ext>
            </a:extLst>
          </p:cNvPr>
          <p:cNvPicPr>
            <a:picLocks noChangeAspect="1"/>
          </p:cNvPicPr>
          <p:nvPr/>
        </p:nvPicPr>
        <p:blipFill>
          <a:blip r:embed="rId5"/>
          <a:stretch>
            <a:fillRect/>
          </a:stretch>
        </p:blipFill>
        <p:spPr>
          <a:xfrm>
            <a:off x="4483478" y="537448"/>
            <a:ext cx="7190832" cy="5896482"/>
          </a:xfrm>
          <a:prstGeom prst="rect">
            <a:avLst/>
          </a:prstGeom>
        </p:spPr>
      </p:pic>
      <p:pic>
        <p:nvPicPr>
          <p:cNvPr id="3" name="Slide 9">
            <a:hlinkClick r:id="" action="ppaction://media"/>
            <a:extLst>
              <a:ext uri="{FF2B5EF4-FFF2-40B4-BE49-F238E27FC236}">
                <a16:creationId xmlns:a16="http://schemas.microsoft.com/office/drawing/2014/main" id="{069327AF-C0CA-4438-8407-616A1715D83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2890" y="5824330"/>
            <a:ext cx="609600" cy="609600"/>
          </a:xfrm>
          <a:prstGeom prst="rect">
            <a:avLst/>
          </a:prstGeom>
        </p:spPr>
      </p:pic>
    </p:spTree>
    <p:extLst>
      <p:ext uri="{BB962C8B-B14F-4D97-AF65-F5344CB8AC3E}">
        <p14:creationId xmlns:p14="http://schemas.microsoft.com/office/powerpoint/2010/main" val="267455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{F9A647B6-7DA4-49D5-A437-433D3197DEB1}tf55705232_win32</Template>
  <TotalTime>439</TotalTime>
  <Words>1012</Words>
  <Application>Microsoft Office PowerPoint</Application>
  <PresentationFormat>Widescreen</PresentationFormat>
  <Paragraphs>63</Paragraphs>
  <Slides>10</Slides>
  <Notes>1</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Goudy Old Style</vt:lpstr>
      <vt:lpstr>Roboto</vt:lpstr>
      <vt:lpstr>Wingdings 2</vt:lpstr>
      <vt:lpstr>SlateVTI</vt:lpstr>
      <vt:lpstr>PowerPoint Presentation</vt:lpstr>
      <vt:lpstr>Objectives </vt:lpstr>
      <vt:lpstr>Into and Background Of The Data</vt:lpstr>
      <vt:lpstr>The Cleaning Steps Part 1</vt:lpstr>
      <vt:lpstr>The Cleaning Steps Part 2</vt:lpstr>
      <vt:lpstr>The Cleaning Steps Part 3</vt:lpstr>
      <vt:lpstr>The Cleaning Steps Part 4</vt:lpstr>
      <vt:lpstr>Exploratory Visuals</vt:lpstr>
      <vt:lpstr>Exploratory Visuals</vt:lpstr>
      <vt:lpstr>Unique Challenges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tanner gorman</dc:creator>
  <cp:lastModifiedBy>Tanner Gorman</cp:lastModifiedBy>
  <cp:revision>5</cp:revision>
  <dcterms:created xsi:type="dcterms:W3CDTF">2022-05-02T04:20:50Z</dcterms:created>
  <dcterms:modified xsi:type="dcterms:W3CDTF">2022-05-02T13:54:54Z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52d06e56-1756-4005-87f1-1edc72dd4bdf_Enabled">
    <vt:lpwstr>true</vt:lpwstr>
  </property>
  <property fmtid="{D5CDD505-2E9C-101B-9397-08002B2CF9AE}" pid="4" name="MSIP_Label_52d06e56-1756-4005-87f1-1edc72dd4bdf_SetDate">
    <vt:lpwstr>2022-05-02T13:07:48Z</vt:lpwstr>
  </property>
  <property fmtid="{D5CDD505-2E9C-101B-9397-08002B2CF9AE}" pid="5" name="MSIP_Label_52d06e56-1756-4005-87f1-1edc72dd4bdf_Method">
    <vt:lpwstr>Standard</vt:lpwstr>
  </property>
  <property fmtid="{D5CDD505-2E9C-101B-9397-08002B2CF9AE}" pid="6" name="MSIP_Label_52d06e56-1756-4005-87f1-1edc72dd4bdf_Name">
    <vt:lpwstr>General</vt:lpwstr>
  </property>
  <property fmtid="{D5CDD505-2E9C-101B-9397-08002B2CF9AE}" pid="7" name="MSIP_Label_52d06e56-1756-4005-87f1-1edc72dd4bdf_SiteId">
    <vt:lpwstr>9026c5f4-86d0-4b9f-bd39-b7d4d0fb4674</vt:lpwstr>
  </property>
  <property fmtid="{D5CDD505-2E9C-101B-9397-08002B2CF9AE}" pid="8" name="MSIP_Label_52d06e56-1756-4005-87f1-1edc72dd4bdf_ActionId">
    <vt:lpwstr>c31dc3c8-ac43-47fb-a113-000041ca1b0a</vt:lpwstr>
  </property>
  <property fmtid="{D5CDD505-2E9C-101B-9397-08002B2CF9AE}" pid="9" name="MSIP_Label_52d06e56-1756-4005-87f1-1edc72dd4bdf_ContentBits">
    <vt:lpwstr>0</vt:lpwstr>
  </property>
</Properties>
</file>